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2"/>
  </p:notesMasterIdLst>
  <p:sldIdLst>
    <p:sldId id="256" r:id="rId2"/>
    <p:sldId id="257" r:id="rId3"/>
    <p:sldId id="258" r:id="rId4"/>
    <p:sldId id="264" r:id="rId5"/>
    <p:sldId id="265" r:id="rId6"/>
    <p:sldId id="266" r:id="rId7"/>
    <p:sldId id="259" r:id="rId8"/>
    <p:sldId id="267" r:id="rId9"/>
    <p:sldId id="268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71" autoAdjust="0"/>
  </p:normalViewPr>
  <p:slideViewPr>
    <p:cSldViewPr>
      <p:cViewPr varScale="1">
        <p:scale>
          <a:sx n="85" d="100"/>
          <a:sy n="85" d="100"/>
        </p:scale>
        <p:origin x="-137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buh\&#1055;&#1088;&#1077;&#1079;&#1080;&#1085;&#1090;&#1072;&#1094;&#1080;&#1103;%20&#1073;&#1102;&#1076;&#1078;&#1077;&#1090;%20&#1076;&#1083;&#1103;%20&#1075;&#1088;&#1072;&#1078;&#1076;&#1072;&#1085;\&#1055;&#1088;&#1077;&#1079;&#1077;&#1085;&#1090;&#1072;&#1094;&#1080;&#1103;%20&#1085;&#1072;%202023%20&#1075;&#1086;&#1076;\&#1055;&#1088;&#1077;&#1079;&#1077;&#1085;&#1090;&#1072;&#1094;&#1080;&#1103;%20&#1085;&#1072;%202022%20&#1080;%20&#1087;&#1083;&#1072;&#1085;&#1086;&#1074;&#1099;&#1081;%20&#1087;&#1077;&#1088;&#1080;&#1086;&#1076;%202023-2024%20&#1088;&#1072;&#1079;&#1084;&#1077;&#1097;&#1072;&#1077;&#1084;%20&#1082;%20&#1085;&#1072;&#1095;&#1072;&#1083;&#1077;%20&#1075;&#1086;&#1076;&#1072;\&#1064;&#1072;&#1073;&#1083;&#1086;&#1085;&#1099;%20&#1087;&#1088;&#1077;&#1079;&#1077;&#1085;&#1090;&#1072;&#1094;&#1080;&#1080;%202023%20&#1080;%20&#1087;&#1083;&#1072;&#1085;&#1086;&#1074;&#1099;&#1081;%20&#1087;&#1077;&#1088;&#1080;&#1086;&#1076;%202024-2025%20&#1075;&#1086;&#1076;&#1072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buh\&#1055;&#1088;&#1077;&#1079;&#1080;&#1085;&#1090;&#1072;&#1094;&#1080;&#1103;%20&#1073;&#1102;&#1076;&#1078;&#1077;&#1090;%20&#1076;&#1083;&#1103;%20&#1075;&#1088;&#1072;&#1078;&#1076;&#1072;&#1085;\&#1055;&#1088;&#1077;&#1079;&#1077;&#1085;&#1090;&#1072;&#1094;&#1080;&#1103;%20&#1085;&#1072;%202023%20&#1075;&#1086;&#1076;\&#1055;&#1088;&#1077;&#1079;&#1077;&#1085;&#1090;&#1072;&#1094;&#1080;&#1103;%20&#1085;&#1072;%202022%20&#1080;%20&#1087;&#1083;&#1072;&#1085;&#1086;&#1074;&#1099;&#1081;%20&#1087;&#1077;&#1088;&#1080;&#1086;&#1076;%202023-2024%20&#1088;&#1072;&#1079;&#1084;&#1077;&#1097;&#1072;&#1077;&#1084;%20&#1082;%20&#1085;&#1072;&#1095;&#1072;&#1083;&#1077;%20&#1075;&#1086;&#1076;&#1072;\&#1064;&#1072;&#1073;&#1083;&#1086;&#1085;&#1099;%20&#1087;&#1088;&#1077;&#1079;&#1077;&#1085;&#1090;&#1072;&#1094;&#1080;&#1080;%202023%20&#1080;%20&#1087;&#1083;&#1072;&#1085;&#1086;&#1074;&#1099;&#1081;%20&#1087;&#1077;&#1088;&#1080;&#1086;&#1076;%202024-2025%20&#1075;&#1086;&#1076;&#1072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buh\&#1055;&#1088;&#1077;&#1079;&#1080;&#1085;&#1090;&#1072;&#1094;&#1080;&#1103;%20&#1073;&#1102;&#1076;&#1078;&#1077;&#1090;%20&#1076;&#1083;&#1103;%20&#1075;&#1088;&#1072;&#1078;&#1076;&#1072;&#1085;\&#1055;&#1088;&#1077;&#1079;&#1077;&#1085;&#1090;&#1072;&#1094;&#1080;&#1103;%20&#1085;&#1072;%202023%20&#1075;&#1086;&#1076;\&#1055;&#1088;&#1077;&#1079;&#1077;&#1085;&#1090;&#1072;&#1094;&#1080;&#1103;%20&#1085;&#1072;%202022%20&#1080;%20&#1087;&#1083;&#1072;&#1085;&#1086;&#1074;&#1099;&#1081;%20&#1087;&#1077;&#1088;&#1080;&#1086;&#1076;%202023-2024%20&#1088;&#1072;&#1079;&#1084;&#1077;&#1097;&#1072;&#1077;&#1084;%20&#1082;%20&#1085;&#1072;&#1095;&#1072;&#1083;&#1077;%20&#1075;&#1086;&#1076;&#1072;\&#1064;&#1072;&#1073;&#1083;&#1086;&#1085;&#1099;%20&#1087;&#1088;&#1077;&#1079;&#1077;&#1085;&#1090;&#1072;&#1094;&#1080;&#1080;%202023%20&#1080;%20&#1087;&#1083;&#1072;&#1085;&#1086;&#1074;&#1099;&#1081;%20&#1087;&#1077;&#1088;&#1080;&#1086;&#1076;%202024-2025%20&#1075;&#1086;&#1076;&#1072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buh\&#1055;&#1088;&#1077;&#1079;&#1080;&#1085;&#1090;&#1072;&#1094;&#1080;&#1103;%20&#1073;&#1102;&#1076;&#1078;&#1077;&#1090;%20&#1076;&#1083;&#1103;%20&#1075;&#1088;&#1072;&#1078;&#1076;&#1072;&#1085;\&#1055;&#1088;&#1077;&#1079;&#1077;&#1085;&#1090;&#1072;&#1094;&#1080;&#1103;%20&#1085;&#1072;%202023%20&#1075;&#1086;&#1076;\&#1055;&#1088;&#1077;&#1079;&#1077;&#1085;&#1090;&#1072;&#1094;&#1080;&#1103;%20&#1085;&#1072;%202022%20&#1080;%20&#1087;&#1083;&#1072;&#1085;&#1086;&#1074;&#1099;&#1081;%20&#1087;&#1077;&#1088;&#1080;&#1086;&#1076;%202023-2024%20&#1088;&#1072;&#1079;&#1084;&#1077;&#1097;&#1072;&#1077;&#1084;%20&#1082;%20&#1085;&#1072;&#1095;&#1072;&#1083;&#1077;%20&#1075;&#1086;&#1076;&#1072;\&#1064;&#1072;&#1073;&#1083;&#1086;&#1085;&#1099;%20&#1087;&#1088;&#1077;&#1079;&#1077;&#1085;&#1090;&#1072;&#1094;&#1080;&#1080;%202023%20&#1080;%20&#1087;&#1083;&#1072;&#1085;&#1086;&#1074;&#1099;&#1081;%20&#1087;&#1077;&#1088;&#1080;&#1086;&#1076;%202024-2025%20&#1075;&#1086;&#1076;&#1072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'Структура доходов на 22-23-24'!$A$5</c:f>
              <c:strCache>
                <c:ptCount val="1"/>
                <c:pt idx="0">
                  <c:v>Налоговые </c:v>
                </c:pt>
              </c:strCache>
            </c:strRef>
          </c:tx>
          <c:dLbls>
            <c:showVal val="1"/>
          </c:dLbls>
          <c:cat>
            <c:numRef>
              <c:f>'Структура доходов на 22-23-24'!$B$4:$D$4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'Структура доходов на 22-23-24'!$B$5:$D$5</c:f>
              <c:numCache>
                <c:formatCode>General</c:formatCode>
                <c:ptCount val="3"/>
                <c:pt idx="0">
                  <c:v>18184.7</c:v>
                </c:pt>
                <c:pt idx="1">
                  <c:v>18910</c:v>
                </c:pt>
                <c:pt idx="2" formatCode="0.0">
                  <c:v>19389.900000000001</c:v>
                </c:pt>
              </c:numCache>
            </c:numRef>
          </c:val>
        </c:ser>
        <c:ser>
          <c:idx val="1"/>
          <c:order val="1"/>
          <c:tx>
            <c:strRef>
              <c:f>'Структура доходов на 22-23-24'!$A$6</c:f>
              <c:strCache>
                <c:ptCount val="1"/>
                <c:pt idx="0">
                  <c:v>Неналоговые </c:v>
                </c:pt>
              </c:strCache>
            </c:strRef>
          </c:tx>
          <c:dLbls>
            <c:showVal val="1"/>
          </c:dLbls>
          <c:cat>
            <c:numRef>
              <c:f>'Структура доходов на 22-23-24'!$B$4:$D$4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'Структура доходов на 22-23-24'!$B$6:$D$6</c:f>
              <c:numCache>
                <c:formatCode>0.0</c:formatCode>
                <c:ptCount val="3"/>
                <c:pt idx="0">
                  <c:v>367.4</c:v>
                </c:pt>
                <c:pt idx="1">
                  <c:v>317.39999999999992</c:v>
                </c:pt>
                <c:pt idx="2">
                  <c:v>317.39999999999992</c:v>
                </c:pt>
              </c:numCache>
            </c:numRef>
          </c:val>
        </c:ser>
        <c:ser>
          <c:idx val="2"/>
          <c:order val="2"/>
          <c:tx>
            <c:strRef>
              <c:f>'Структура доходов на 22-23-24'!$A$7</c:f>
              <c:strCache>
                <c:ptCount val="1"/>
                <c:pt idx="0">
                  <c:v>Безвозмездные поступления 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Lbls>
            <c:showVal val="1"/>
          </c:dLbls>
          <c:cat>
            <c:numRef>
              <c:f>'Структура доходов на 22-23-24'!$B$4:$D$4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'Структура доходов на 22-23-24'!$B$7:$D$7</c:f>
              <c:numCache>
                <c:formatCode>General</c:formatCode>
                <c:ptCount val="3"/>
                <c:pt idx="0" formatCode="0.0">
                  <c:v>7244.1</c:v>
                </c:pt>
                <c:pt idx="1">
                  <c:v>12172.2</c:v>
                </c:pt>
                <c:pt idx="2">
                  <c:v>12610</c:v>
                </c:pt>
              </c:numCache>
            </c:numRef>
          </c:val>
        </c:ser>
        <c:shape val="cone"/>
        <c:axId val="94421376"/>
        <c:axId val="94422912"/>
        <c:axId val="0"/>
      </c:bar3DChart>
      <c:catAx>
        <c:axId val="94421376"/>
        <c:scaling>
          <c:orientation val="minMax"/>
        </c:scaling>
        <c:axPos val="b"/>
        <c:majorGridlines/>
        <c:numFmt formatCode="General" sourceLinked="1"/>
        <c:tickLblPos val="nextTo"/>
        <c:crossAx val="94422912"/>
        <c:crosses val="autoZero"/>
        <c:auto val="1"/>
        <c:lblAlgn val="ctr"/>
        <c:lblOffset val="100"/>
      </c:catAx>
      <c:valAx>
        <c:axId val="94422912"/>
        <c:scaling>
          <c:orientation val="minMax"/>
        </c:scaling>
        <c:axPos val="l"/>
        <c:majorGridlines/>
        <c:numFmt formatCode="0%" sourceLinked="1"/>
        <c:tickLblPos val="nextTo"/>
        <c:crossAx val="9442137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4166819772528469"/>
          <c:y val="0.28819553805774278"/>
          <c:w val="0.2406931321084865"/>
          <c:h val="0.4189698162729659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pie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'структура расходов 2023'!$A$26:$A$42</c:f>
              <c:strCache>
                <c:ptCount val="17"/>
                <c:pt idx="0">
                  <c:v>Обеспечение выполнения полномочий органов местного самоуправления </c:v>
                </c:pt>
                <c:pt idx="1">
                  <c:v>Развития  муниципальной службы </c:v>
                </c:pt>
                <c:pt idx="2">
                  <c:v>Реализация отдельных государственных полномочий </c:v>
                </c:pt>
                <c:pt idx="3">
                  <c:v>Мероприятия по профилактике правонарушений</c:v>
                </c:pt>
                <c:pt idx="4">
                  <c:v>Мероприятия по обеспечению первичных мер пожарной безопасности </c:v>
                </c:pt>
                <c:pt idx="5">
                  <c:v>Обеспечение мероприятий по энергосбережению и повышению энергетичекой эффективности</c:v>
                </c:pt>
                <c:pt idx="6">
                  <c:v>Организация благоустройства территории</c:v>
                </c:pt>
                <c:pt idx="7">
                  <c:v>Обеспечение надлежащего уровня эксплуатации муниципального имущества </c:v>
                </c:pt>
                <c:pt idx="8">
                  <c:v>Организация досуга, организаций культуры</c:v>
                </c:pt>
                <c:pt idx="9">
                  <c:v>Развитие физической культуры</c:v>
                </c:pt>
                <c:pt idx="10">
                  <c:v>Социальная политика </c:v>
                </c:pt>
                <c:pt idx="11">
                  <c:v>Резервный фонд</c:v>
                </c:pt>
                <c:pt idx="12">
                  <c:v>Иные бюджетные ассигнования </c:v>
                </c:pt>
                <c:pt idx="13">
                  <c:v>Иные межбюджетные трансферты </c:v>
                </c:pt>
                <c:pt idx="14">
                  <c:v>Дорожная деятельность</c:v>
                </c:pt>
                <c:pt idx="15">
                  <c:v>Мероприятия по обеспечению безопасности людей на водных объектах</c:v>
                </c:pt>
                <c:pt idx="16">
                  <c:v>Обеспечение проведения выборов и референдумов</c:v>
                </c:pt>
              </c:strCache>
            </c:strRef>
          </c:cat>
          <c:val>
            <c:numRef>
              <c:f>'структура расходов 2023'!$B$26:$B$42</c:f>
              <c:numCache>
                <c:formatCode>#,##0.00</c:formatCode>
                <c:ptCount val="17"/>
                <c:pt idx="0">
                  <c:v>12130.4</c:v>
                </c:pt>
                <c:pt idx="1">
                  <c:v>42.4</c:v>
                </c:pt>
                <c:pt idx="2">
                  <c:v>594.70000000000005</c:v>
                </c:pt>
                <c:pt idx="3">
                  <c:v>15.3</c:v>
                </c:pt>
                <c:pt idx="4">
                  <c:v>18.8</c:v>
                </c:pt>
                <c:pt idx="5">
                  <c:v>165</c:v>
                </c:pt>
                <c:pt idx="6">
                  <c:v>1010.1</c:v>
                </c:pt>
                <c:pt idx="7">
                  <c:v>1101.3</c:v>
                </c:pt>
                <c:pt idx="8">
                  <c:v>5786.7</c:v>
                </c:pt>
                <c:pt idx="9">
                  <c:v>317.2</c:v>
                </c:pt>
                <c:pt idx="10">
                  <c:v>494.7</c:v>
                </c:pt>
                <c:pt idx="11">
                  <c:v>100</c:v>
                </c:pt>
                <c:pt idx="12">
                  <c:v>0</c:v>
                </c:pt>
                <c:pt idx="13">
                  <c:v>33.5</c:v>
                </c:pt>
                <c:pt idx="14">
                  <c:v>1697.3</c:v>
                </c:pt>
                <c:pt idx="15">
                  <c:v>1.2</c:v>
                </c:pt>
                <c:pt idx="16">
                  <c:v>0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3764702006391494"/>
          <c:y val="0.10158761154855643"/>
          <c:w val="0.34117638014913426"/>
          <c:h val="0.78730393700787404"/>
        </c:manualLayout>
      </c:layout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5.707166796281897E-2"/>
          <c:y val="9.9756577115574271E-2"/>
          <c:w val="0.54032873662185699"/>
          <c:h val="0.80048701721756566"/>
        </c:manualLayout>
      </c:layout>
      <c:pie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'структура расходов 2024 '!$A$4:$A$20</c:f>
              <c:strCache>
                <c:ptCount val="17"/>
                <c:pt idx="0">
                  <c:v>Обеспечение выполнения полномочий органов местного самоуправления </c:v>
                </c:pt>
                <c:pt idx="1">
                  <c:v>Развития  муниципальной службы </c:v>
                </c:pt>
                <c:pt idx="2">
                  <c:v>Реализация отдельных государственных полномочий </c:v>
                </c:pt>
                <c:pt idx="3">
                  <c:v>Мероприятия по профилактике правонарушений</c:v>
                </c:pt>
                <c:pt idx="4">
                  <c:v>Мероприятия по обеспечению первичных мер пожарной безопасности </c:v>
                </c:pt>
                <c:pt idx="5">
                  <c:v>Обеспечение мероприятий по энергосбережению и повышению энергетичекой эффективности</c:v>
                </c:pt>
                <c:pt idx="6">
                  <c:v>Организация благоустройства территории</c:v>
                </c:pt>
                <c:pt idx="7">
                  <c:v>Обеспечение надлежащего уровня эксплуатации муниципального имущества </c:v>
                </c:pt>
                <c:pt idx="8">
                  <c:v>Организация досуга, организаций культуры</c:v>
                </c:pt>
                <c:pt idx="9">
                  <c:v>Развитие физической культуры</c:v>
                </c:pt>
                <c:pt idx="10">
                  <c:v>Социальная политика </c:v>
                </c:pt>
                <c:pt idx="11">
                  <c:v>Резервный фонд</c:v>
                </c:pt>
                <c:pt idx="12">
                  <c:v>Иные бюджетные ассигнования </c:v>
                </c:pt>
                <c:pt idx="13">
                  <c:v>Иные межбюджетные трансферты </c:v>
                </c:pt>
                <c:pt idx="14">
                  <c:v>Дорожная деятельность</c:v>
                </c:pt>
                <c:pt idx="15">
                  <c:v>Мероприятия по обеспечению безопасности людей на водных объектах</c:v>
                </c:pt>
                <c:pt idx="16">
                  <c:v>Обеспечение проведения выборов и референдумов</c:v>
                </c:pt>
              </c:strCache>
            </c:strRef>
          </c:cat>
          <c:val>
            <c:numRef>
              <c:f>'структура расходов 2024 '!$B$4:$B$20</c:f>
              <c:numCache>
                <c:formatCode>#,##0.00</c:formatCode>
                <c:ptCount val="17"/>
                <c:pt idx="0">
                  <c:v>12085.9</c:v>
                </c:pt>
                <c:pt idx="1">
                  <c:v>42.4</c:v>
                </c:pt>
                <c:pt idx="2">
                  <c:v>671.3</c:v>
                </c:pt>
                <c:pt idx="3">
                  <c:v>15.3</c:v>
                </c:pt>
                <c:pt idx="4">
                  <c:v>18.8</c:v>
                </c:pt>
                <c:pt idx="5">
                  <c:v>0</c:v>
                </c:pt>
                <c:pt idx="6">
                  <c:v>1624.7</c:v>
                </c:pt>
                <c:pt idx="7">
                  <c:v>1337.1</c:v>
                </c:pt>
                <c:pt idx="8">
                  <c:v>10621.9</c:v>
                </c:pt>
                <c:pt idx="9">
                  <c:v>455.7</c:v>
                </c:pt>
                <c:pt idx="10">
                  <c:v>65.5</c:v>
                </c:pt>
                <c:pt idx="11">
                  <c:v>100</c:v>
                </c:pt>
                <c:pt idx="12">
                  <c:v>768.7</c:v>
                </c:pt>
                <c:pt idx="13">
                  <c:v>33.5</c:v>
                </c:pt>
                <c:pt idx="14">
                  <c:v>1906.7</c:v>
                </c:pt>
                <c:pt idx="15">
                  <c:v>1.2</c:v>
                </c:pt>
                <c:pt idx="16">
                  <c:v>0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3764702006391494"/>
          <c:y val="0.10158761154855643"/>
          <c:w val="0.34117638014913426"/>
          <c:h val="0.78730393700787404"/>
        </c:manualLayout>
      </c:layout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pie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'структура расходов 2025'!$A$4:$A$20</c:f>
              <c:strCache>
                <c:ptCount val="17"/>
                <c:pt idx="0">
                  <c:v>Обеспечение выполнения полномочий органов местного самоуправления </c:v>
                </c:pt>
                <c:pt idx="1">
                  <c:v>Развития  муниципальной службы </c:v>
                </c:pt>
                <c:pt idx="2">
                  <c:v>Реализация отдельных государственных полномочий </c:v>
                </c:pt>
                <c:pt idx="3">
                  <c:v>Мероприятия по профилактике правонарушений</c:v>
                </c:pt>
                <c:pt idx="4">
                  <c:v>Мероприятия по обеспечению первичных мер пожарной безопасности </c:v>
                </c:pt>
                <c:pt idx="5">
                  <c:v>Обеспечение мероприятий по энергосбережению и повышению энергетичекой эффективности</c:v>
                </c:pt>
                <c:pt idx="6">
                  <c:v>Организация благоустройства территории</c:v>
                </c:pt>
                <c:pt idx="7">
                  <c:v>Обеспечение надлежащего уровня эксплуатации муниципального имущества </c:v>
                </c:pt>
                <c:pt idx="8">
                  <c:v>Организация досуга, организаций культуры</c:v>
                </c:pt>
                <c:pt idx="9">
                  <c:v>Развитие физической культуры</c:v>
                </c:pt>
                <c:pt idx="10">
                  <c:v>Социальная политика </c:v>
                </c:pt>
                <c:pt idx="11">
                  <c:v>Резервный фонд</c:v>
                </c:pt>
                <c:pt idx="12">
                  <c:v>Иные бюджетные ассигнования </c:v>
                </c:pt>
                <c:pt idx="13">
                  <c:v>Иные межбюджетные трансферты </c:v>
                </c:pt>
                <c:pt idx="14">
                  <c:v>Дорожная деятельность</c:v>
                </c:pt>
                <c:pt idx="15">
                  <c:v>Мероприятия по обеспечению безопасности людей на водных объектах</c:v>
                </c:pt>
                <c:pt idx="16">
                  <c:v>Обеспечение проведения выборов и референдумов</c:v>
                </c:pt>
              </c:strCache>
            </c:strRef>
          </c:cat>
          <c:val>
            <c:numRef>
              <c:f>'структура расходов 2025'!$B$4:$B$20</c:f>
              <c:numCache>
                <c:formatCode>#,##0.00</c:formatCode>
                <c:ptCount val="17"/>
                <c:pt idx="0">
                  <c:v>12144.6</c:v>
                </c:pt>
                <c:pt idx="1">
                  <c:v>45.9</c:v>
                </c:pt>
                <c:pt idx="2">
                  <c:v>693.9</c:v>
                </c:pt>
                <c:pt idx="3">
                  <c:v>15.3</c:v>
                </c:pt>
                <c:pt idx="4">
                  <c:v>18.8</c:v>
                </c:pt>
                <c:pt idx="5">
                  <c:v>0</c:v>
                </c:pt>
                <c:pt idx="6">
                  <c:v>1652.9</c:v>
                </c:pt>
                <c:pt idx="7">
                  <c:v>1337.1</c:v>
                </c:pt>
                <c:pt idx="8">
                  <c:v>10658.3</c:v>
                </c:pt>
                <c:pt idx="9">
                  <c:v>455.7</c:v>
                </c:pt>
                <c:pt idx="10">
                  <c:v>65.5</c:v>
                </c:pt>
                <c:pt idx="11">
                  <c:v>100</c:v>
                </c:pt>
                <c:pt idx="12">
                  <c:v>1581.2</c:v>
                </c:pt>
                <c:pt idx="13">
                  <c:v>33.5</c:v>
                </c:pt>
                <c:pt idx="14">
                  <c:v>1906.7</c:v>
                </c:pt>
                <c:pt idx="15">
                  <c:v>1.2</c:v>
                </c:pt>
                <c:pt idx="16">
                  <c:v>0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3764702006391494"/>
          <c:y val="0.10158763951722734"/>
          <c:w val="0.34117638014913426"/>
          <c:h val="0.78730389317637484"/>
        </c:manualLayout>
      </c:layout>
    </c:legend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FBA6F-50E3-4D1E-8126-640A992A4E2B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92C094-B456-44E5-9DF3-F5E37DB6E1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02376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2C094-B456-44E5-9DF3-F5E37DB6E1A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26448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Glbuh\Music\Desktop\фото на магниты В.Казым\благ-во\_DSC02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281" y="92825"/>
            <a:ext cx="8640960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C:\Users\Glbuh\Music\Desktop\фото на магниты В.Казым\Фото В.К\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501008"/>
            <a:ext cx="4104456" cy="33569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C:\Users\Glbuh\Music\Desktop\фото на магниты В.Казым\Фото В.К\image.jpg3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3501008"/>
            <a:ext cx="4464496" cy="33569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827584" y="548680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Информация о бюджете сельского поселения Верхнеказымский на 2023 год                                                         и плановый период 2024 и 2025 годов </a:t>
            </a:r>
            <a:endParaRPr lang="ru-RU" sz="24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Glbuh\Music\Desktop\фото на магниты В.Казым\Фото В.К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8605704" cy="63367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39552" y="908720"/>
            <a:ext cx="7656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СПАСИБО ЗА ВНИМАНИЕ </a:t>
            </a:r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147248" cy="6048672"/>
          </a:xfrm>
        </p:spPr>
        <p:txBody>
          <a:bodyPr>
            <a:normAutofit/>
          </a:bodyPr>
          <a:lstStyle/>
          <a:p>
            <a:pPr marL="452628" indent="-342900" algn="just">
              <a:lnSpc>
                <a:spcPct val="150000"/>
              </a:lnSpc>
              <a:buNone/>
            </a:pP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Сельское поселение Верхнеказымский в соответствии с Законом Ханты-Мансийского автономного округа – Югры от 25 ноября 2004 года № 63-оз «О статусе и границах муниципальных образований Ханты-Мансийского автономного округа – Югры» является муниципальным образованием Ханты-Мансийского автономного округа – Югры наделенным статусом сельского поселения.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      Формирование бюджета сельского поселения Верхнеказымский  осуществлялось в соответствии с Бюджетным кодексом Российской Федерации от 31 июля 1998 года    № 145-ФЗ, приказом Министерства финансов Российской Федерации от 01 июля 2013 года № 65н «Об утверждении Указаний о порядке применения бюджетной классификации Российской Федерации», Уставом сельского поселения Верхнеказымский, решением Совета депутатов  сельского поселения Верхнеказымский от 20 ноября 2008 года № 6 «Об утверждении Положения об отдельных вопросах организации и осуществлении бюджетного процесса в сельском поселения Верхнеказымский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 проектом  решения Совета депутатов сельского поселения Верхнеказымский «О бюджете сельского поселения Верхнеказымский на 2023 год и плановый период  2024 и 2025 годов.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8092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доходов  сельского поселения Верхнеказымский на 2023 и плановый период 2024 и 2025 годов  (тыс. рублей)   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899592" y="1484784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0">
        <p14:reveal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19256" cy="1152128"/>
          </a:xfrm>
        </p:spPr>
        <p:txBody>
          <a:bodyPr>
            <a:noAutofit/>
          </a:bodyPr>
          <a:lstStyle/>
          <a:p>
            <a:pPr algn="ctr"/>
            <a:r>
              <a:rPr lang="ru-RU" sz="2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налоговых доходов 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сельского </a:t>
            </a:r>
            <a:b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2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Верхнеказымский 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2023 год </a:t>
            </a:r>
            <a:r>
              <a:rPr lang="ru-RU" sz="2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2024 </a:t>
            </a:r>
            <a:r>
              <a:rPr lang="ru-RU" sz="2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годов</a:t>
            </a:r>
            <a:endParaRPr lang="ru-RU" sz="2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595436769"/>
              </p:ext>
            </p:extLst>
          </p:nvPr>
        </p:nvGraphicFramePr>
        <p:xfrm>
          <a:off x="251520" y="1463038"/>
          <a:ext cx="8568953" cy="5172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4162"/>
                <a:gridCol w="1699017"/>
                <a:gridCol w="1846757"/>
                <a:gridCol w="1699017"/>
              </a:tblGrid>
              <a:tr h="52873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(тыс. рублей)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рублей)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(тыс. рублей)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8736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физических лиц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15 537,0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16 002,9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16 482,8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11881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 (работы, услуги), реализуемые на территории РФ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1 626,1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1 835,4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1 835,4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8736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имущество, в том числе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365,3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365,3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8736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234,0</a:t>
                      </a: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2135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Транспортный налог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2135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7168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7168"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налоговые доходы 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17 563,3</a:t>
                      </a:r>
                    </a:p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238,6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18 718,5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98983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неналоговых доходов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Верхнеказымский</a:t>
            </a:r>
            <a:b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2024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998542078"/>
              </p:ext>
            </p:extLst>
          </p:nvPr>
        </p:nvGraphicFramePr>
        <p:xfrm>
          <a:off x="395536" y="2204863"/>
          <a:ext cx="8353424" cy="3376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592"/>
                <a:gridCol w="1944216"/>
                <a:gridCol w="1656184"/>
                <a:gridCol w="1656432"/>
              </a:tblGrid>
              <a:tr h="107111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рублей)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рублей)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рублей)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665186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от использования имущества, находящегося в государственной собственности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367,4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317,4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317,4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неналоговые доходы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367,4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317,4</a:t>
                      </a:r>
                    </a:p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317,4</a:t>
                      </a:r>
                    </a:p>
                    <a:p>
                      <a:pPr algn="ctr"/>
                      <a:endPara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7753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96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безвозмездных поступлений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Верхнеказымский</a:t>
            </a:r>
            <a:b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2024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годов</a:t>
            </a: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861150346"/>
              </p:ext>
            </p:extLst>
          </p:nvPr>
        </p:nvGraphicFramePr>
        <p:xfrm>
          <a:off x="179512" y="1650343"/>
          <a:ext cx="8568954" cy="4730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1728192"/>
                <a:gridCol w="1800200"/>
                <a:gridCol w="1584178"/>
              </a:tblGrid>
              <a:tr h="66561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рублей)</a:t>
                      </a:r>
                    </a:p>
                  </a:txBody>
                  <a:tcPr marL="9525" marR="9525" marT="9525" marB="0" anchor="b"/>
                </a:tc>
              </a:tr>
              <a:tr h="102909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других бюджетов бюджетной системы Российской Федерации,                </a:t>
                      </a:r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том числе: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7 244,1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12 172,2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12 610,0</a:t>
                      </a:r>
                    </a:p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61968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выравнивание бюджетной обеспеченности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6 600,6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6 602,3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6 694,1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776183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первичного воинского учета на территориях, где отсутствуют военные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комиссариаты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643,5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671,3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693,9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86575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бюджетам сельских поселений на выполнение передаваемых полномочий субъектов  Российской Федерации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774658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государственную регистрацию актов гражданского состояния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22,6</a:t>
                      </a:r>
                    </a:p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43825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5048" y="260648"/>
            <a:ext cx="8568952" cy="792088"/>
          </a:xfrm>
        </p:spPr>
        <p:txBody>
          <a:bodyPr>
            <a:noAutofit/>
          </a:bodyPr>
          <a:lstStyle/>
          <a:p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по основным мероприятиям МП " Реализация полномочий органов местного самоуправления на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2023-2025 годы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 сельского поселения Верхнеказымский на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год </a:t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179512" y="836712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648072"/>
          </a:xfrm>
        </p:spPr>
        <p:txBody>
          <a:bodyPr>
            <a:noAutofit/>
          </a:bodyPr>
          <a:lstStyle/>
          <a:p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по основным мероприятиям МП " Реализация полномочий органов местного самоуправления на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2023-2025 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годы" сельского поселения Верхнеказымский на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b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251520" y="692696"/>
          <a:ext cx="864096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552158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147248" cy="720080"/>
          </a:xfrm>
        </p:spPr>
        <p:txBody>
          <a:bodyPr>
            <a:normAutofit/>
          </a:bodyPr>
          <a:lstStyle/>
          <a:p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по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основным мероприятиям МП " Реализация полномочий органов местного самоуправления на 2023-2025 годы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 сельского поселения Верхнеказымский на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 год </a:t>
            </a:r>
            <a:endParaRPr lang="ru-RU" sz="1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179512" y="980728"/>
          <a:ext cx="8784976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6887271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6862</TotalTime>
  <Words>394</Words>
  <Application>Microsoft Office PowerPoint</Application>
  <PresentationFormat>Экран (4:3)</PresentationFormat>
  <Paragraphs>110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Слайд 1</vt:lpstr>
      <vt:lpstr>Слайд 2</vt:lpstr>
      <vt:lpstr>Структура доходов  сельского поселения Верхнеказымский на 2023 и плановый период 2024 и 2025 годов  (тыс. рублей)   </vt:lpstr>
      <vt:lpstr>Состав налоговых доходов бюджета сельского  поселения Верхнеказымский  на 2023 год и плановый период 2024 и 2025 годов</vt:lpstr>
      <vt:lpstr>Состав неналоговых доходов бюджета сельского поселения Верхнеказымский  на 2023 и плановый период 2024 и 2025 годов </vt:lpstr>
      <vt:lpstr>Состав безвозмездных поступлений  сельского поселения Верхнеказымский  на 2023 и плановый период 2024 и 2025 годов</vt:lpstr>
      <vt:lpstr>Структура расходов по основным мероприятиям МП " Реализация полномочий органов местного самоуправления на 2023-2025 годы" сельского поселения Верхнеказымский на 2023 год  </vt:lpstr>
      <vt:lpstr>Структура расходов по основным мероприятиям МП " Реализация полномочий органов местного самоуправления на 2023-2025 годы" сельского поселения Верхнеказымский на 2024 год  </vt:lpstr>
      <vt:lpstr>Структура расходов по основным мероприятиям МП " Реализация полномочий органов местного самоуправления на 2023-2025 годы" сельского поселения Верхнеказымский на 2025  год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Glbuh</dc:creator>
  <cp:lastModifiedBy>Kalmairova</cp:lastModifiedBy>
  <cp:revision>405</cp:revision>
  <dcterms:created xsi:type="dcterms:W3CDTF">2015-06-08T04:38:35Z</dcterms:created>
  <dcterms:modified xsi:type="dcterms:W3CDTF">2022-11-18T10:30:46Z</dcterms:modified>
</cp:coreProperties>
</file>